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956" r:id="rId2"/>
    <p:sldId id="966" r:id="rId3"/>
    <p:sldId id="967" r:id="rId4"/>
    <p:sldId id="969" r:id="rId5"/>
    <p:sldId id="979" r:id="rId6"/>
    <p:sldId id="978" r:id="rId7"/>
    <p:sldId id="961" r:id="rId8"/>
    <p:sldId id="972" r:id="rId9"/>
    <p:sldId id="971" r:id="rId10"/>
    <p:sldId id="974" r:id="rId11"/>
    <p:sldId id="981" r:id="rId12"/>
    <p:sldId id="983" r:id="rId13"/>
    <p:sldId id="987" r:id="rId14"/>
    <p:sldId id="986" r:id="rId15"/>
    <p:sldId id="975" r:id="rId16"/>
    <p:sldId id="988" r:id="rId17"/>
    <p:sldId id="984" r:id="rId18"/>
    <p:sldId id="985" r:id="rId19"/>
    <p:sldId id="982" r:id="rId20"/>
    <p:sldId id="980" r:id="rId21"/>
    <p:sldId id="976" r:id="rId2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FF"/>
    <a:srgbClr val="0033CC"/>
    <a:srgbClr val="309C35"/>
    <a:srgbClr val="FF0000"/>
    <a:srgbClr val="FFFF00"/>
    <a:srgbClr val="008000"/>
    <a:srgbClr val="CC66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5985" autoAdjust="0"/>
  </p:normalViewPr>
  <p:slideViewPr>
    <p:cSldViewPr>
      <p:cViewPr>
        <p:scale>
          <a:sx n="75" d="100"/>
          <a:sy n="75" d="100"/>
        </p:scale>
        <p:origin x="-740" y="-10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5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3AA618D-448B-4CE6-80AC-6B22328F4F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53A21D7-EBF2-4E25-BB37-CC83A1EA3F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B408A-7F11-428C-A2A8-E6B80709B3A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51E9-0A75-429D-BB5C-EF7D74B749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2B7D-9B9F-4C6E-A3A6-713085EC54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0A10-2446-47E4-94FB-4E5511E32A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E600-0611-434C-847F-026CE34281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A6F2-5532-45C6-AF06-FBF24CB59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41AF-FD85-4253-AD28-A9A4297284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424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702050"/>
            <a:ext cx="4038600" cy="2424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63C7-FB8A-4F29-89C6-C0210D425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DA59-7153-4235-A84D-39CFB08B0F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84FE-E315-4771-A25B-68006AB913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AA4A-EFFB-43DB-994E-32144BF930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6812-AA49-440D-8D57-E658C8C45A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0"/>
            <a:ext cx="7570787" cy="7651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416B-4BC8-4050-8C18-F908A69A6A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3907-4264-41E2-8038-B0120D144E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AA5E-2D24-4E2C-AC3D-3E7619F8F5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834D-AC70-4936-8340-5FFF9190E2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上周工作内容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95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4A3A1F2-5596-4A79-9931-92FF7602FF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58471" name="Rectangle 7"/>
          <p:cNvSpPr>
            <a:spLocks noChangeArrowheads="1"/>
          </p:cNvSpPr>
          <p:nvPr/>
        </p:nvSpPr>
        <p:spPr bwMode="auto">
          <a:xfrm>
            <a:off x="2897188" y="298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3081" name="Picture 9" descr="twt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58474" name="Rectangle 10"/>
          <p:cNvSpPr>
            <a:spLocks noChangeArrowheads="1"/>
          </p:cNvSpPr>
          <p:nvPr/>
        </p:nvSpPr>
        <p:spPr bwMode="auto">
          <a:xfrm>
            <a:off x="971550" y="836613"/>
            <a:ext cx="7416874" cy="144115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8388425" y="-1"/>
          <a:ext cx="755576" cy="990919"/>
        </p:xfrm>
        <a:graphic>
          <a:graphicData uri="http://schemas.openxmlformats.org/presentationml/2006/ole">
            <p:oleObj spid="_x0000_s3083" name="位图图像" r:id="rId20" imgW="1495634" imgH="1952898" progId="PBrush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400" b="1">
          <a:solidFill>
            <a:srgbClr val="0033CC"/>
          </a:solidFill>
          <a:latin typeface="+mn-lt"/>
          <a:ea typeface="华文细黑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rgbClr val="663FF7"/>
          </a:solidFill>
          <a:latin typeface="+mn-lt"/>
          <a:ea typeface="华文细黑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sper.berkeley.edu/wiki/File:Roach2_block_diagram0.3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casper.berkeley.edu/wiki/images/0/0d/Roach2_rev0_2xcx4mezz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5800" y="1601785"/>
            <a:ext cx="7772400" cy="1470025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The Development of Hardware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sz="4000" dirty="0" smtClean="0">
                <a:solidFill>
                  <a:schemeClr val="tx1"/>
                </a:solidFill>
              </a:rPr>
              <a:t> in SHAO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786842" cy="1752600"/>
          </a:xfrm>
        </p:spPr>
        <p:txBody>
          <a:bodyPr/>
          <a:lstStyle/>
          <a:p>
            <a:r>
              <a:rPr lang="en-US" altLang="zh-CN" b="0" dirty="0" err="1" smtClean="0">
                <a:solidFill>
                  <a:schemeClr val="tx1"/>
                </a:solidFill>
              </a:rPr>
              <a:t>Zhijun</a:t>
            </a: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 err="1" smtClean="0">
                <a:solidFill>
                  <a:schemeClr val="tx1"/>
                </a:solidFill>
              </a:rPr>
              <a:t>Xu</a:t>
            </a:r>
            <a:endParaRPr lang="en-US" altLang="zh-CN" b="0" dirty="0" smtClean="0">
              <a:solidFill>
                <a:schemeClr val="tx1"/>
              </a:solidFill>
            </a:endParaRPr>
          </a:p>
          <a:p>
            <a:endParaRPr lang="en-US" altLang="zh-CN" b="0" dirty="0" smtClean="0">
              <a:solidFill>
                <a:schemeClr val="tx1"/>
              </a:solidFill>
            </a:endParaRPr>
          </a:p>
          <a:p>
            <a:r>
              <a:rPr lang="en-US" altLang="zh-CN" sz="2400" b="0" dirty="0" smtClean="0">
                <a:solidFill>
                  <a:schemeClr val="tx1"/>
                </a:solidFill>
              </a:rPr>
              <a:t>Shanghai Astronomical Observatory, CAS</a:t>
            </a: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Uniboard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dirty="0" smtClean="0">
                <a:solidFill>
                  <a:schemeClr val="tx1"/>
                </a:solidFill>
              </a:rPr>
              <a:t> v2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30778"/>
            <a:ext cx="8234382" cy="548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dirty="0" smtClean="0">
                <a:solidFill>
                  <a:schemeClr val="tx1"/>
                </a:solidFill>
              </a:rPr>
              <a:t> Data Explosion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" name="表格 62"/>
          <p:cNvGraphicFramePr>
            <a:graphicFrameLocks noGrp="1"/>
          </p:cNvGraphicFramePr>
          <p:nvPr/>
        </p:nvGraphicFramePr>
        <p:xfrm>
          <a:off x="785785" y="1428738"/>
          <a:ext cx="7786743" cy="4286278"/>
        </p:xfrm>
        <a:graphic>
          <a:graphicData uri="http://schemas.openxmlformats.org/drawingml/2006/table">
            <a:tbl>
              <a:tblPr/>
              <a:tblGrid>
                <a:gridCol w="1571636"/>
                <a:gridCol w="4861722"/>
                <a:gridCol w="1353385"/>
              </a:tblGrid>
              <a:tr h="351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Module 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Function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Volume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Data Playback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256MHz *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1bits*1</a:t>
                      </a: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*32</a:t>
                      </a: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channel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Calibri"/>
                          <a:ea typeface="宋体"/>
                          <a:cs typeface="Times New Roman"/>
                        </a:rPr>
                        <a:t>8Gbps/chip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Quantification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256MHz*16bits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宋体"/>
                          <a:cs typeface="Times New Roman"/>
                        </a:rPr>
                        <a:t>*4</a:t>
                      </a:r>
                      <a:r>
                        <a:rPr lang="en-US" altLang="zh-CN" sz="1600" kern="100" dirty="0" smtClean="0">
                          <a:solidFill>
                            <a:srgbClr val="0070C0"/>
                          </a:solidFill>
                          <a:latin typeface="+mn-lt"/>
                          <a:ea typeface="宋体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宋体"/>
                          <a:cs typeface="Times New Roman"/>
                        </a:rPr>
                        <a:t>*8channel</a:t>
                      </a:r>
                      <a:endParaRPr lang="zh-CN" sz="1600" kern="100" dirty="0">
                        <a:solidFill>
                          <a:srgbClr val="0070C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Fringe Stopping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256MHz*16bits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*4</a:t>
                      </a:r>
                      <a:r>
                        <a:rPr lang="en-US" altLang="zh-CN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*8channel</a:t>
                      </a: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*2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256Gbps/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/>
                          <a:cs typeface="Times New Roman"/>
                        </a:rPr>
                        <a:t>FFT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256MHz*16bits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*4</a:t>
                      </a:r>
                      <a:r>
                        <a:rPr lang="en-US" altLang="zh-CN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*8channel</a:t>
                      </a: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*2</a:t>
                      </a:r>
                      <a:r>
                        <a:rPr lang="en-US" altLang="zh-CN" sz="1600" kern="100" dirty="0" smtClean="0">
                          <a:latin typeface="+mn-lt"/>
                          <a:ea typeface="+mn-ea"/>
                          <a:cs typeface="Times New Roman"/>
                        </a:rPr>
                        <a:t>complex</a:t>
                      </a:r>
                      <a:endParaRPr lang="zh-CN" altLang="en-US" sz="16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/2symmetry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宋体"/>
                          <a:cs typeface="Times New Roman"/>
                        </a:rPr>
                        <a:t>FSTC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256MHz*16bits*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*4</a:t>
                      </a:r>
                      <a:r>
                        <a:rPr lang="en-US" altLang="zh-CN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*8channel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*2complex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/2symmetry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/>
                          <a:cs typeface="Times New Roman"/>
                        </a:rPr>
                        <a:t>MAC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256MHz*32bits*10base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line</a:t>
                      </a: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*8channel*2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/2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symmetry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640Gbps/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LTA</a:t>
                      </a:r>
                      <a:endParaRPr lang="zh-CN" sz="1600" kern="100">
                        <a:solidFill>
                          <a:srgbClr val="309C35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(32bits*32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channel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*2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*10baseline*1024fft</a:t>
                      </a:r>
                      <a:r>
                        <a:rPr lang="en-US" sz="1600" kern="100" baseline="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size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+mn-ea"/>
                          <a:cs typeface="Times New Roman"/>
                        </a:rPr>
                        <a:t>/2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+mn-ea"/>
                          <a:cs typeface="Times New Roman"/>
                        </a:rPr>
                        <a:t>symmety)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1s</a:t>
                      </a:r>
                      <a:r>
                        <a:rPr lang="en-US" altLang="zh-CN" sz="1600" kern="100" baseline="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 integration</a:t>
                      </a:r>
                      <a:endParaRPr lang="zh-CN" sz="1600" kern="100" dirty="0">
                        <a:solidFill>
                          <a:srgbClr val="309C35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Calibri"/>
                          <a:ea typeface="宋体"/>
                          <a:cs typeface="Times New Roman"/>
                        </a:rPr>
                        <a:t>10Mbps</a:t>
                      </a:r>
                      <a:endParaRPr lang="zh-CN" sz="1600" kern="100" dirty="0">
                        <a:solidFill>
                          <a:srgbClr val="309C35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Some Result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81008"/>
          <a:stretch>
            <a:fillRect/>
          </a:stretch>
        </p:blipFill>
        <p:spPr bwMode="auto">
          <a:xfrm>
            <a:off x="142844" y="1928802"/>
            <a:ext cx="28674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 l="19439" r="60637"/>
          <a:stretch>
            <a:fillRect/>
          </a:stretch>
        </p:blipFill>
        <p:spPr bwMode="auto">
          <a:xfrm>
            <a:off x="3000364" y="1928802"/>
            <a:ext cx="30082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 l="80130"/>
          <a:stretch>
            <a:fillRect/>
          </a:stretch>
        </p:blipFill>
        <p:spPr bwMode="auto">
          <a:xfrm>
            <a:off x="6000760" y="1928801"/>
            <a:ext cx="3000396" cy="307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557214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same source and sample by 2 CDAS2 (16channel 2bits 512MHzBW)</a:t>
            </a:r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Further </a:t>
            </a:r>
            <a:r>
              <a:rPr lang="en-US" altLang="zh-CN" dirty="0" smtClean="0">
                <a:solidFill>
                  <a:schemeClr val="tx1"/>
                </a:solidFill>
              </a:rPr>
              <a:t>Thoughts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571604" y="1142984"/>
          <a:ext cx="5857887" cy="5409552"/>
        </p:xfrm>
        <a:graphic>
          <a:graphicData uri="http://schemas.openxmlformats.org/presentationml/2006/ole">
            <p:oleObj spid="_x0000_s46082" name="Visio" r:id="rId3" imgW="6287719" imgH="5986882" progId="Visio.Drawing.11">
              <p:embed/>
            </p:oleObj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Further </a:t>
            </a:r>
            <a:r>
              <a:rPr lang="en-US" altLang="zh-CN" dirty="0" smtClean="0">
                <a:solidFill>
                  <a:schemeClr val="tx1"/>
                </a:solidFill>
              </a:rPr>
              <a:t>Thoughts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59141"/>
            <a:ext cx="8442320" cy="555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ROACH-2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4036" name="Picture 4" descr="Current Block Diagram">
            <a:hlinkClick r:id="rId2" tooltip="Current Block Dia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189" y="1714488"/>
            <a:ext cx="4647811" cy="3286148"/>
          </a:xfrm>
          <a:prstGeom prst="rect">
            <a:avLst/>
          </a:prstGeom>
          <a:noFill/>
        </p:spPr>
      </p:pic>
      <p:pic>
        <p:nvPicPr>
          <p:cNvPr id="5" name="Picture 2" descr="File:Roach2 rev0 2xcx4mezz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85926"/>
            <a:ext cx="4286280" cy="3214710"/>
          </a:xfrm>
          <a:prstGeom prst="rect">
            <a:avLst/>
          </a:prstGeom>
          <a:noFill/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Further </a:t>
            </a:r>
            <a:r>
              <a:rPr lang="en-US" altLang="zh-CN" dirty="0" smtClean="0">
                <a:solidFill>
                  <a:schemeClr val="tx1"/>
                </a:solidFill>
              </a:rPr>
              <a:t>Thoughts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477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CE-3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 descr="t3b2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786842" cy="4942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600076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Red    Hardware </a:t>
            </a:r>
            <a:r>
              <a:rPr lang="en-US" altLang="zh-CN" dirty="0" err="1" smtClean="0">
                <a:solidFill>
                  <a:srgbClr val="FF0000"/>
                </a:solidFill>
              </a:rPr>
              <a:t>Correlator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Black  Software </a:t>
            </a:r>
            <a:r>
              <a:rPr lang="en-US" altLang="zh-CN" dirty="0" err="1" smtClean="0"/>
              <a:t>Correlator</a:t>
            </a:r>
            <a:endParaRPr lang="zh-CN" altLang="en-US" dirty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CE-3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IMG_0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82248"/>
            <a:ext cx="7358114" cy="2803942"/>
          </a:xfrm>
          <a:prstGeom prst="rect">
            <a:avLst/>
          </a:prstGeom>
        </p:spPr>
      </p:pic>
      <p:pic>
        <p:nvPicPr>
          <p:cNvPr id="8" name="图片 7" descr="IMG_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319" y="3786190"/>
            <a:ext cx="7381895" cy="2857520"/>
          </a:xfrm>
          <a:prstGeom prst="rect">
            <a:avLst/>
          </a:prstGeom>
        </p:spPr>
      </p:pic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CE-5T1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内容占位符 7" descr="IMG_0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036774" cy="5357850"/>
          </a:xfrm>
        </p:spPr>
      </p:pic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VLBI in China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 descr="xu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6500858" cy="4881512"/>
          </a:xfrm>
          <a:prstGeom prst="rect">
            <a:avLst/>
          </a:prstGeom>
        </p:spPr>
      </p:pic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Hardware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dirty="0" smtClean="0">
                <a:solidFill>
                  <a:schemeClr val="tx1"/>
                </a:solidFill>
              </a:rPr>
              <a:t> Team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内容占位符 5" descr="hcorr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1071546"/>
            <a:ext cx="4614866" cy="5474853"/>
          </a:xfrm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71438" y="-2143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988"/>
            <a:ext cx="9144032" cy="30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32" cy="30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535782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66FFFF"/>
                </a:solidFill>
              </a:rPr>
              <a:t>Thank You !</a:t>
            </a:r>
            <a:endParaRPr lang="zh-CN" altLang="en-US" sz="6000" dirty="0">
              <a:solidFill>
                <a:srgbClr val="66FFFF"/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CE-1 &amp; CE-2 Hardware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xu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887801" cy="4725060"/>
          </a:xfrm>
          <a:prstGeom prst="rect">
            <a:avLst/>
          </a:prstGeom>
        </p:spPr>
      </p:pic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CE-1 &amp; CE-2 Hardware </a:t>
            </a:r>
            <a:r>
              <a:rPr lang="en-US" altLang="zh-CN" dirty="0" err="1" smtClean="0">
                <a:solidFill>
                  <a:srgbClr val="000000"/>
                </a:solidFill>
              </a:rPr>
              <a:t>Correlator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" name="Object 2"/>
          <p:cNvGraphicFramePr>
            <a:graphicFrameLocks noChangeAspect="1"/>
          </p:cNvGraphicFramePr>
          <p:nvPr/>
        </p:nvGraphicFramePr>
        <p:xfrm>
          <a:off x="785786" y="504847"/>
          <a:ext cx="8793162" cy="6067425"/>
        </p:xfrm>
        <a:graphic>
          <a:graphicData uri="http://schemas.openxmlformats.org/presentationml/2006/ole">
            <p:oleObj spid="_x0000_s8193" name="Visio" r:id="rId3" imgW="7792470" imgH="5376683" progId="Visio.Drawing.11">
              <p:embed/>
            </p:oleObj>
          </a:graphicData>
        </a:graphic>
      </p:graphicFrame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CE-3 Hardware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 descr="xu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926566" cy="5322271"/>
          </a:xfrm>
          <a:prstGeom prst="rect">
            <a:avLst/>
          </a:prstGeom>
        </p:spPr>
      </p:pic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rgbClr val="000000"/>
                </a:solidFill>
              </a:rPr>
              <a:t>CE-3 Hardware </a:t>
            </a:r>
            <a:r>
              <a:rPr lang="en-US" altLang="zh-CN" dirty="0" err="1" smtClean="0">
                <a:solidFill>
                  <a:srgbClr val="000000"/>
                </a:solidFill>
              </a:rPr>
              <a:t>Correlator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70735" cy="50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Uniboard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内容占位符 8" descr="hcorr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237087" cy="4786346"/>
          </a:xfrm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Uniboard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987" name="对象 5"/>
          <p:cNvGraphicFramePr>
            <a:graphicFrameLocks noChangeAspect="1"/>
          </p:cNvGraphicFramePr>
          <p:nvPr/>
        </p:nvGraphicFramePr>
        <p:xfrm>
          <a:off x="500063" y="1285875"/>
          <a:ext cx="8089900" cy="5375275"/>
        </p:xfrm>
        <a:graphic>
          <a:graphicData uri="http://schemas.openxmlformats.org/presentationml/2006/ole">
            <p:oleObj spid="_x0000_s41987" name="Visio" r:id="rId3" imgW="10049760" imgH="6706800" progId="Visio.Drawing.11">
              <p:embed/>
            </p:oleObj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Correlator</a:t>
            </a:r>
            <a:r>
              <a:rPr lang="en-US" altLang="zh-CN" dirty="0" smtClean="0">
                <a:solidFill>
                  <a:schemeClr val="tx1"/>
                </a:solidFill>
              </a:rPr>
              <a:t> Data Explosion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3" name="表格 62"/>
          <p:cNvGraphicFramePr>
            <a:graphicFrameLocks noGrp="1"/>
          </p:cNvGraphicFramePr>
          <p:nvPr/>
        </p:nvGraphicFramePr>
        <p:xfrm>
          <a:off x="785785" y="1428738"/>
          <a:ext cx="7786743" cy="4286278"/>
        </p:xfrm>
        <a:graphic>
          <a:graphicData uri="http://schemas.openxmlformats.org/drawingml/2006/table">
            <a:tbl>
              <a:tblPr/>
              <a:tblGrid>
                <a:gridCol w="1571636"/>
                <a:gridCol w="4861722"/>
                <a:gridCol w="1353385"/>
              </a:tblGrid>
              <a:tr h="351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Module 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Function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+mn-lt"/>
                          <a:ea typeface="宋体"/>
                          <a:cs typeface="Times New Roman"/>
                        </a:rPr>
                        <a:t>Volume</a:t>
                      </a:r>
                      <a:endParaRPr lang="zh-CN" sz="20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Data Playback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256MHz *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1bits*1</a:t>
                      </a: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*32</a:t>
                      </a:r>
                      <a:r>
                        <a:rPr lang="en-US" altLang="zh-CN" sz="1600" kern="100" dirty="0" smtClean="0">
                          <a:solidFill>
                            <a:srgbClr val="00B050"/>
                          </a:solidFill>
                          <a:latin typeface="+mn-lt"/>
                          <a:ea typeface="宋体"/>
                          <a:cs typeface="Times New Roman"/>
                        </a:rPr>
                        <a:t>channel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Calibri"/>
                          <a:ea typeface="宋体"/>
                          <a:cs typeface="Times New Roman"/>
                        </a:rPr>
                        <a:t>8Gbps/chip</a:t>
                      </a:r>
                      <a:endParaRPr lang="zh-CN" sz="1600" kern="100" dirty="0">
                        <a:solidFill>
                          <a:srgbClr val="00B05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Quantification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256MHz*16bits*1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*32channel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Fringe Stopping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256MHz*16bits*1</a:t>
                      </a:r>
                      <a:r>
                        <a:rPr lang="en-US" altLang="zh-CN" sz="1600" kern="100" dirty="0" smtClean="0">
                          <a:latin typeface="+mn-lt"/>
                          <a:ea typeface="+mn-ea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*32channel*2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256Gbps/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/>
                          <a:cs typeface="Times New Roman"/>
                        </a:rPr>
                        <a:t>FFT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256MHz*16bits*1</a:t>
                      </a:r>
                      <a:r>
                        <a:rPr lang="en-US" altLang="zh-CN" sz="1600" kern="100" dirty="0" smtClean="0">
                          <a:latin typeface="+mn-lt"/>
                          <a:ea typeface="+mn-ea"/>
                          <a:cs typeface="Times New Roman"/>
                        </a:rPr>
                        <a:t>station</a:t>
                      </a:r>
                      <a:r>
                        <a:rPr lang="en-US" sz="1600" kern="100" dirty="0" smtClean="0">
                          <a:latin typeface="+mn-lt"/>
                          <a:ea typeface="+mn-ea"/>
                          <a:cs typeface="Times New Roman"/>
                        </a:rPr>
                        <a:t>*32channel*2</a:t>
                      </a:r>
                      <a:r>
                        <a:rPr lang="en-US" altLang="zh-CN" sz="1600" kern="100" dirty="0" smtClean="0">
                          <a:latin typeface="+mn-lt"/>
                          <a:ea typeface="+mn-ea"/>
                          <a:cs typeface="Times New Roman"/>
                        </a:rPr>
                        <a:t>complex</a:t>
                      </a:r>
                      <a:endParaRPr lang="zh-CN" altLang="en-US" sz="16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/2symmetry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+mn-lt"/>
                          <a:ea typeface="宋体"/>
                          <a:cs typeface="Times New Roman"/>
                        </a:rPr>
                        <a:t>FSTC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256MHz*16bits*1station*32channel*2complex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/2symmetry</a:t>
                      </a: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128Gbps/</a:t>
                      </a: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/>
                          <a:cs typeface="Times New Roman"/>
                        </a:rPr>
                        <a:t>MAC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256MHz*32bits*10base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line</a:t>
                      </a: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*8channel*2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ea typeface="宋体"/>
                          <a:cs typeface="Times New Roman"/>
                        </a:rPr>
                        <a:t>/2</a:t>
                      </a:r>
                      <a:r>
                        <a:rPr lang="en-US" altLang="zh-CN" sz="1600" kern="100" dirty="0" smtClean="0">
                          <a:latin typeface="+mn-lt"/>
                          <a:ea typeface="宋体"/>
                          <a:cs typeface="Times New Roman"/>
                        </a:rPr>
                        <a:t>symmetry</a:t>
                      </a:r>
                      <a:endParaRPr lang="zh-CN" sz="1600" kern="1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Calibri"/>
                          <a:ea typeface="宋体"/>
                          <a:cs typeface="Times New Roman"/>
                        </a:rPr>
                        <a:t>640Gbps/</a:t>
                      </a:r>
                      <a:r>
                        <a:rPr lang="en-US" altLang="zh-CN" sz="1600" kern="100" dirty="0" smtClean="0">
                          <a:latin typeface="Calibri"/>
                          <a:ea typeface="宋体"/>
                          <a:cs typeface="Times New Roman"/>
                        </a:rPr>
                        <a:t>chip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LTA</a:t>
                      </a:r>
                      <a:endParaRPr lang="zh-CN" sz="1600" kern="100">
                        <a:solidFill>
                          <a:srgbClr val="309C35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(32bits*32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channel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*2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complex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*10baseline*1024fft</a:t>
                      </a:r>
                      <a:r>
                        <a:rPr lang="en-US" sz="1600" kern="100" baseline="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size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+mn-ea"/>
                          <a:cs typeface="Times New Roman"/>
                        </a:rPr>
                        <a:t>/2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+mn-ea"/>
                          <a:cs typeface="Times New Roman"/>
                        </a:rPr>
                        <a:t>symmety)</a:t>
                      </a: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600" kern="10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1s</a:t>
                      </a:r>
                      <a:r>
                        <a:rPr lang="en-US" altLang="zh-CN" sz="1600" kern="100" baseline="0" dirty="0" smtClean="0">
                          <a:solidFill>
                            <a:srgbClr val="309C35"/>
                          </a:solidFill>
                          <a:latin typeface="+mn-lt"/>
                          <a:ea typeface="宋体"/>
                          <a:cs typeface="Times New Roman"/>
                        </a:rPr>
                        <a:t> integration</a:t>
                      </a:r>
                      <a:endParaRPr lang="zh-CN" sz="1600" kern="100" dirty="0">
                        <a:solidFill>
                          <a:srgbClr val="309C35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309C35"/>
                          </a:solidFill>
                          <a:latin typeface="Calibri"/>
                          <a:ea typeface="宋体"/>
                          <a:cs typeface="Times New Roman"/>
                        </a:rPr>
                        <a:t>10Mbps</a:t>
                      </a:r>
                      <a:endParaRPr lang="zh-CN" sz="1600" kern="100" dirty="0">
                        <a:solidFill>
                          <a:srgbClr val="309C35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7304" marR="673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500166" y="6596088"/>
            <a:ext cx="6429420" cy="476250"/>
          </a:xfrm>
        </p:spPr>
        <p:txBody>
          <a:bodyPr/>
          <a:lstStyle/>
          <a:p>
            <a:pPr>
              <a:defRPr/>
            </a:pPr>
            <a:r>
              <a:rPr lang="nl-NL" altLang="zh-CN" dirty="0" smtClean="0"/>
              <a:t>IVTW,</a:t>
            </a:r>
            <a:r>
              <a:rPr lang="nl-NL" altLang="zh-CN" dirty="0" smtClean="0"/>
              <a:t>10 - 13 November 2014, Groningen/Dwingeloo, the Netherlands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39955</TotalTime>
  <Words>375</Words>
  <Application>Microsoft Office PowerPoint</Application>
  <PresentationFormat>全屏显示(4:3)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默认设计模板</vt:lpstr>
      <vt:lpstr>位图图像</vt:lpstr>
      <vt:lpstr>Visio</vt:lpstr>
      <vt:lpstr>The Development of Hardware Correlator in SHAO</vt:lpstr>
      <vt:lpstr>VLBI in China</vt:lpstr>
      <vt:lpstr>CE-1 &amp; CE-2 Hardware Correlator</vt:lpstr>
      <vt:lpstr>CE-1 &amp; CE-2 Hardware Correlator</vt:lpstr>
      <vt:lpstr>CE-3 Hardware Correlator</vt:lpstr>
      <vt:lpstr>CE-3 Hardware Correlator</vt:lpstr>
      <vt:lpstr>Uniboard Correlator</vt:lpstr>
      <vt:lpstr>Uniboard Correlator</vt:lpstr>
      <vt:lpstr>Correlator Data Explosion</vt:lpstr>
      <vt:lpstr>Uniboard Correlator v2</vt:lpstr>
      <vt:lpstr>Correlator Data Explosion</vt:lpstr>
      <vt:lpstr>Some Result </vt:lpstr>
      <vt:lpstr>Further Thoughts</vt:lpstr>
      <vt:lpstr>Further Thoughts</vt:lpstr>
      <vt:lpstr>ROACH-2</vt:lpstr>
      <vt:lpstr>Further Thoughts</vt:lpstr>
      <vt:lpstr>CE-3</vt:lpstr>
      <vt:lpstr>CE-3</vt:lpstr>
      <vt:lpstr>CE-5T1</vt:lpstr>
      <vt:lpstr>Hardware Correlator Team</vt:lpstr>
      <vt:lpstr>幻灯片 21</vt:lpstr>
    </vt:vector>
  </TitlesOfParts>
  <Company>shao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Z.-Q.Shen</dc:creator>
  <cp:lastModifiedBy>XUTHUS</cp:lastModifiedBy>
  <cp:revision>684</cp:revision>
  <cp:lastPrinted>2002-02-16T14:40:26Z</cp:lastPrinted>
  <dcterms:created xsi:type="dcterms:W3CDTF">2000-12-06T08:06:03Z</dcterms:created>
  <dcterms:modified xsi:type="dcterms:W3CDTF">2014-11-10T12:43:30Z</dcterms:modified>
</cp:coreProperties>
</file>